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5" r:id="rId3"/>
    <p:sldId id="259" r:id="rId4"/>
    <p:sldId id="260" r:id="rId5"/>
    <p:sldId id="267" r:id="rId6"/>
    <p:sldId id="274" r:id="rId7"/>
    <p:sldId id="263" r:id="rId8"/>
    <p:sldId id="272" r:id="rId9"/>
    <p:sldId id="268" r:id="rId10"/>
    <p:sldId id="265" r:id="rId11"/>
    <p:sldId id="264" r:id="rId12"/>
    <p:sldId id="270" r:id="rId13"/>
    <p:sldId id="269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1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1"/>
            <a:ext cx="5899355" cy="5353665"/>
          </a:xfrm>
          <a:prstGeom prst="rect">
            <a:avLst/>
          </a:prstGeom>
          <a:solidFill>
            <a:srgbClr val="581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38897" y="516881"/>
            <a:ext cx="5272217" cy="4326967"/>
          </a:xfrm>
        </p:spPr>
        <p:txBody>
          <a:bodyPr anchor="ctr">
            <a:normAutofit/>
          </a:bodyPr>
          <a:lstStyle>
            <a:lvl1pPr algn="ctr">
              <a:lnSpc>
                <a:spcPct val="150000"/>
              </a:lnSpc>
              <a:defRPr sz="5400" b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SESSION TITLE</a:t>
            </a:r>
            <a:endParaRPr lang="en-US" dirty="0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0" y="5515898"/>
            <a:ext cx="12860593" cy="1209368"/>
            <a:chOff x="0" y="5515898"/>
            <a:chExt cx="12860593" cy="1209368"/>
          </a:xfrm>
        </p:grpSpPr>
        <p:sp>
          <p:nvSpPr>
            <p:cNvPr id="8" name="Pentagon 7"/>
            <p:cNvSpPr/>
            <p:nvPr userDrawn="1"/>
          </p:nvSpPr>
          <p:spPr>
            <a:xfrm>
              <a:off x="0" y="5515898"/>
              <a:ext cx="7543799" cy="1209368"/>
            </a:xfrm>
            <a:prstGeom prst="homePlate">
              <a:avLst/>
            </a:prstGeom>
            <a:solidFill>
              <a:srgbClr val="581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Chevron 8"/>
            <p:cNvSpPr/>
            <p:nvPr userDrawn="1"/>
          </p:nvSpPr>
          <p:spPr>
            <a:xfrm>
              <a:off x="7108722" y="5515899"/>
              <a:ext cx="5751871" cy="1209367"/>
            </a:xfrm>
            <a:prstGeom prst="chevron">
              <a:avLst/>
            </a:prstGeom>
            <a:solidFill>
              <a:srgbClr val="581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2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5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7385" y="5574890"/>
              <a:ext cx="3721591" cy="1047749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 userDrawn="1"/>
          </p:nvSpPr>
          <p:spPr>
            <a:xfrm>
              <a:off x="61785" y="5828424"/>
              <a:ext cx="69444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NEW STUDENT</a:t>
              </a:r>
              <a:r>
                <a:rPr lang="en-US" sz="3600" baseline="0" dirty="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ORIENTATION</a:t>
              </a:r>
              <a:endParaRPr lang="en-US" sz="3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899353" y="574183"/>
            <a:ext cx="6292645" cy="1459556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>
                <a:solidFill>
                  <a:srgbClr val="5818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ctr">
              <a:buNone/>
              <a:defRPr sz="1600" baseline="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 smtClean="0"/>
              <a:t>Presenter’s Name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899355" y="2411032"/>
            <a:ext cx="6292645" cy="531598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5818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5899354" y="3319923"/>
            <a:ext cx="6292645" cy="85248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rgbClr val="5818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Strength 1 – Strength 2 – Strength 3 – Strength 4 – Strength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351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5515898"/>
            <a:ext cx="12860593" cy="1209368"/>
            <a:chOff x="0" y="5515898"/>
            <a:chExt cx="12860593" cy="1209368"/>
          </a:xfrm>
        </p:grpSpPr>
        <p:sp>
          <p:nvSpPr>
            <p:cNvPr id="8" name="Pentagon 7"/>
            <p:cNvSpPr/>
            <p:nvPr userDrawn="1"/>
          </p:nvSpPr>
          <p:spPr>
            <a:xfrm>
              <a:off x="0" y="5515898"/>
              <a:ext cx="7543799" cy="1209368"/>
            </a:xfrm>
            <a:prstGeom prst="homePlate">
              <a:avLst/>
            </a:prstGeom>
            <a:solidFill>
              <a:srgbClr val="581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Chevron 8"/>
            <p:cNvSpPr/>
            <p:nvPr userDrawn="1"/>
          </p:nvSpPr>
          <p:spPr>
            <a:xfrm>
              <a:off x="7108722" y="5515899"/>
              <a:ext cx="5751871" cy="1209367"/>
            </a:xfrm>
            <a:prstGeom prst="chevron">
              <a:avLst/>
            </a:prstGeom>
            <a:solidFill>
              <a:srgbClr val="581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2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5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7385" y="5574890"/>
              <a:ext cx="3721591" cy="1047749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 userDrawn="1"/>
          </p:nvSpPr>
          <p:spPr>
            <a:xfrm>
              <a:off x="61785" y="5828424"/>
              <a:ext cx="69444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NEW STUDENT</a:t>
              </a:r>
              <a:r>
                <a:rPr lang="en-US" sz="3600" baseline="0" dirty="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ORIENTATION</a:t>
              </a:r>
              <a:endParaRPr lang="en-US" sz="3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1013254" y="395416"/>
            <a:ext cx="10340546" cy="5017855"/>
          </a:xfrm>
        </p:spPr>
        <p:txBody>
          <a:bodyPr vert="horz"/>
          <a:lstStyle>
            <a:lvl1pPr>
              <a:defRPr>
                <a:solidFill>
                  <a:srgbClr val="581818"/>
                </a:solidFill>
              </a:defRPr>
            </a:lvl1pPr>
            <a:lvl2pPr>
              <a:defRPr>
                <a:solidFill>
                  <a:srgbClr val="581818"/>
                </a:solidFill>
              </a:defRPr>
            </a:lvl2pPr>
            <a:lvl3pPr>
              <a:defRPr>
                <a:solidFill>
                  <a:srgbClr val="581818"/>
                </a:solidFill>
              </a:defRPr>
            </a:lvl3pPr>
            <a:lvl4pPr>
              <a:defRPr>
                <a:solidFill>
                  <a:srgbClr val="581818"/>
                </a:solidFill>
              </a:defRPr>
            </a:lvl4pPr>
            <a:lvl5pPr>
              <a:defRPr>
                <a:solidFill>
                  <a:srgbClr val="581818"/>
                </a:solidFill>
              </a:defRPr>
            </a:lvl5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02043" cy="5413271"/>
          </a:xfrm>
          <a:prstGeom prst="rect">
            <a:avLst/>
          </a:prstGeom>
          <a:solidFill>
            <a:srgbClr val="5818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153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5515898"/>
            <a:ext cx="12860593" cy="1209368"/>
            <a:chOff x="0" y="5515898"/>
            <a:chExt cx="12860593" cy="1209368"/>
          </a:xfrm>
        </p:grpSpPr>
        <p:sp>
          <p:nvSpPr>
            <p:cNvPr id="9" name="Pentagon 8"/>
            <p:cNvSpPr/>
            <p:nvPr userDrawn="1"/>
          </p:nvSpPr>
          <p:spPr>
            <a:xfrm>
              <a:off x="0" y="5515898"/>
              <a:ext cx="7543799" cy="1209368"/>
            </a:xfrm>
            <a:prstGeom prst="homePlate">
              <a:avLst/>
            </a:prstGeom>
            <a:solidFill>
              <a:srgbClr val="581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hevron 9"/>
            <p:cNvSpPr/>
            <p:nvPr userDrawn="1"/>
          </p:nvSpPr>
          <p:spPr>
            <a:xfrm>
              <a:off x="7108722" y="5515899"/>
              <a:ext cx="5751871" cy="1209367"/>
            </a:xfrm>
            <a:prstGeom prst="chevron">
              <a:avLst/>
            </a:prstGeom>
            <a:solidFill>
              <a:srgbClr val="581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2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5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7385" y="5574890"/>
              <a:ext cx="3721591" cy="1047749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 userDrawn="1"/>
          </p:nvSpPr>
          <p:spPr>
            <a:xfrm>
              <a:off x="61785" y="5828424"/>
              <a:ext cx="69444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NEW STUDENT</a:t>
              </a:r>
              <a:r>
                <a:rPr lang="en-US" sz="3600" baseline="0" dirty="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ORIENTATION</a:t>
              </a:r>
              <a:endParaRPr lang="en-US" sz="3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Rectangle 12"/>
          <p:cNvSpPr/>
          <p:nvPr userDrawn="1"/>
        </p:nvSpPr>
        <p:spPr>
          <a:xfrm>
            <a:off x="0" y="-1"/>
            <a:ext cx="5899355" cy="5353665"/>
          </a:xfrm>
          <a:prstGeom prst="rect">
            <a:avLst/>
          </a:prstGeom>
          <a:solidFill>
            <a:srgbClr val="581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5416" y="365125"/>
            <a:ext cx="5004487" cy="4305729"/>
          </a:xfrm>
        </p:spPr>
        <p:txBody>
          <a:bodyPr>
            <a:normAutofit/>
          </a:bodyPr>
          <a:lstStyle>
            <a:lvl1pPr algn="ctr">
              <a:defRPr sz="5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4771" y="365125"/>
            <a:ext cx="5344205" cy="4900262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292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1"/>
            <a:ext cx="5899355" cy="5353665"/>
          </a:xfrm>
          <a:prstGeom prst="rect">
            <a:avLst/>
          </a:prstGeom>
          <a:solidFill>
            <a:srgbClr val="581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38897" y="516881"/>
            <a:ext cx="5272217" cy="4326967"/>
          </a:xfrm>
        </p:spPr>
        <p:txBody>
          <a:bodyPr anchor="ctr">
            <a:normAutofit/>
          </a:bodyPr>
          <a:lstStyle>
            <a:lvl1pPr algn="ctr">
              <a:lnSpc>
                <a:spcPct val="150000"/>
              </a:lnSpc>
              <a:defRPr sz="5400" b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SESSION TITLE</a:t>
            </a:r>
            <a:endParaRPr lang="en-US" dirty="0"/>
          </a:p>
        </p:txBody>
      </p:sp>
      <p:sp>
        <p:nvSpPr>
          <p:cNvPr id="8" name="Pentagon 7"/>
          <p:cNvSpPr/>
          <p:nvPr userDrawn="1"/>
        </p:nvSpPr>
        <p:spPr>
          <a:xfrm>
            <a:off x="0" y="5515898"/>
            <a:ext cx="7543799" cy="1209368"/>
          </a:xfrm>
          <a:prstGeom prst="homePlate">
            <a:avLst/>
          </a:prstGeom>
          <a:solidFill>
            <a:srgbClr val="581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hevron 8"/>
          <p:cNvSpPr/>
          <p:nvPr userDrawn="1"/>
        </p:nvSpPr>
        <p:spPr>
          <a:xfrm>
            <a:off x="7108722" y="5515899"/>
            <a:ext cx="5751871" cy="1209367"/>
          </a:xfrm>
          <a:prstGeom prst="chevron">
            <a:avLst/>
          </a:prstGeom>
          <a:solidFill>
            <a:srgbClr val="581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7385" y="5574890"/>
            <a:ext cx="3721591" cy="1047749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35924" y="5816067"/>
            <a:ext cx="6820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STUDENT</a:t>
            </a:r>
            <a:r>
              <a:rPr lang="en-US" sz="3600" baseline="0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ORIENTATION</a:t>
            </a:r>
            <a:endParaRPr lang="en-US" sz="36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6538913" y="517525"/>
            <a:ext cx="5100637" cy="45608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80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1535" y="249551"/>
            <a:ext cx="10740579" cy="1325563"/>
          </a:xfrm>
        </p:spPr>
        <p:txBody>
          <a:bodyPr/>
          <a:lstStyle>
            <a:lvl1pPr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1535" y="1825625"/>
            <a:ext cx="10740579" cy="3587646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5515898"/>
            <a:ext cx="12860593" cy="1209368"/>
            <a:chOff x="0" y="5515898"/>
            <a:chExt cx="12860593" cy="1209368"/>
          </a:xfrm>
        </p:grpSpPr>
        <p:sp>
          <p:nvSpPr>
            <p:cNvPr id="8" name="Pentagon 7"/>
            <p:cNvSpPr/>
            <p:nvPr userDrawn="1"/>
          </p:nvSpPr>
          <p:spPr>
            <a:xfrm>
              <a:off x="0" y="5515898"/>
              <a:ext cx="7543799" cy="1209368"/>
            </a:xfrm>
            <a:prstGeom prst="homePlate">
              <a:avLst/>
            </a:prstGeom>
            <a:solidFill>
              <a:srgbClr val="581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Chevron 8"/>
            <p:cNvSpPr/>
            <p:nvPr userDrawn="1"/>
          </p:nvSpPr>
          <p:spPr>
            <a:xfrm>
              <a:off x="7108722" y="5515899"/>
              <a:ext cx="5751871" cy="1209367"/>
            </a:xfrm>
            <a:prstGeom prst="chevron">
              <a:avLst/>
            </a:prstGeom>
            <a:solidFill>
              <a:srgbClr val="581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2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5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7385" y="5574890"/>
              <a:ext cx="3721591" cy="1047749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 userDrawn="1"/>
          </p:nvSpPr>
          <p:spPr>
            <a:xfrm>
              <a:off x="61785" y="5828424"/>
              <a:ext cx="69444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NEW STUDENT</a:t>
              </a:r>
              <a:r>
                <a:rPr lang="en-US" sz="3600" baseline="0" dirty="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ORIENTATION</a:t>
              </a:r>
              <a:endParaRPr lang="en-US" sz="3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Rectangle 11"/>
          <p:cNvSpPr/>
          <p:nvPr userDrawn="1"/>
        </p:nvSpPr>
        <p:spPr>
          <a:xfrm>
            <a:off x="0" y="0"/>
            <a:ext cx="902043" cy="5413271"/>
          </a:xfrm>
          <a:prstGeom prst="rect">
            <a:avLst/>
          </a:prstGeom>
          <a:solidFill>
            <a:srgbClr val="5818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952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5515898"/>
            <a:ext cx="12860593" cy="1209368"/>
            <a:chOff x="0" y="5515898"/>
            <a:chExt cx="12860593" cy="1209368"/>
          </a:xfrm>
        </p:grpSpPr>
        <p:sp>
          <p:nvSpPr>
            <p:cNvPr id="9" name="Pentagon 8"/>
            <p:cNvSpPr/>
            <p:nvPr userDrawn="1"/>
          </p:nvSpPr>
          <p:spPr>
            <a:xfrm>
              <a:off x="0" y="5515898"/>
              <a:ext cx="7543799" cy="1209368"/>
            </a:xfrm>
            <a:prstGeom prst="homePlate">
              <a:avLst/>
            </a:prstGeom>
            <a:solidFill>
              <a:srgbClr val="581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hevron 9"/>
            <p:cNvSpPr/>
            <p:nvPr userDrawn="1"/>
          </p:nvSpPr>
          <p:spPr>
            <a:xfrm>
              <a:off x="7108722" y="5515899"/>
              <a:ext cx="5751871" cy="1209367"/>
            </a:xfrm>
            <a:prstGeom prst="chevron">
              <a:avLst/>
            </a:prstGeom>
            <a:solidFill>
              <a:srgbClr val="581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2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5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7385" y="5574890"/>
              <a:ext cx="3721591" cy="1047749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 userDrawn="1"/>
          </p:nvSpPr>
          <p:spPr>
            <a:xfrm>
              <a:off x="61785" y="5828424"/>
              <a:ext cx="69444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NEW STUDENT</a:t>
              </a:r>
              <a:r>
                <a:rPr lang="en-US" sz="3600" baseline="0" dirty="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ORIENTATION</a:t>
              </a:r>
              <a:endParaRPr lang="en-US" sz="3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Rectangle 12"/>
          <p:cNvSpPr/>
          <p:nvPr userDrawn="1"/>
        </p:nvSpPr>
        <p:spPr>
          <a:xfrm>
            <a:off x="0" y="-1"/>
            <a:ext cx="5899355" cy="5353665"/>
          </a:xfrm>
          <a:prstGeom prst="rect">
            <a:avLst/>
          </a:prstGeom>
          <a:solidFill>
            <a:srgbClr val="581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5416" y="365125"/>
            <a:ext cx="5004487" cy="4305729"/>
          </a:xfrm>
        </p:spPr>
        <p:txBody>
          <a:bodyPr>
            <a:normAutofit/>
          </a:bodyPr>
          <a:lstStyle>
            <a:lvl1pPr algn="ctr">
              <a:defRPr sz="5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4771" y="365125"/>
            <a:ext cx="5344205" cy="4900262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00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5515898"/>
            <a:ext cx="12860593" cy="1209368"/>
            <a:chOff x="0" y="5515898"/>
            <a:chExt cx="12860593" cy="1209368"/>
          </a:xfrm>
        </p:grpSpPr>
        <p:sp>
          <p:nvSpPr>
            <p:cNvPr id="9" name="Pentagon 8"/>
            <p:cNvSpPr/>
            <p:nvPr userDrawn="1"/>
          </p:nvSpPr>
          <p:spPr>
            <a:xfrm>
              <a:off x="0" y="5515898"/>
              <a:ext cx="7543799" cy="1209368"/>
            </a:xfrm>
            <a:prstGeom prst="homePlate">
              <a:avLst/>
            </a:prstGeom>
            <a:solidFill>
              <a:srgbClr val="581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hevron 9"/>
            <p:cNvSpPr/>
            <p:nvPr userDrawn="1"/>
          </p:nvSpPr>
          <p:spPr>
            <a:xfrm>
              <a:off x="7108722" y="5515899"/>
              <a:ext cx="5751871" cy="1209367"/>
            </a:xfrm>
            <a:prstGeom prst="chevron">
              <a:avLst/>
            </a:prstGeom>
            <a:solidFill>
              <a:srgbClr val="581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2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5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7385" y="5574890"/>
              <a:ext cx="3721591" cy="1047749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 userDrawn="1"/>
          </p:nvSpPr>
          <p:spPr>
            <a:xfrm>
              <a:off x="61785" y="5828424"/>
              <a:ext cx="69444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NEW STUDENT</a:t>
              </a:r>
              <a:r>
                <a:rPr lang="en-US" sz="3600" baseline="0" dirty="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ORIENTATION</a:t>
              </a:r>
              <a:endParaRPr lang="en-US" sz="3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Rectangle 12"/>
          <p:cNvSpPr/>
          <p:nvPr userDrawn="1"/>
        </p:nvSpPr>
        <p:spPr>
          <a:xfrm>
            <a:off x="0" y="-1"/>
            <a:ext cx="5899355" cy="5353665"/>
          </a:xfrm>
          <a:prstGeom prst="rect">
            <a:avLst/>
          </a:prstGeom>
          <a:solidFill>
            <a:srgbClr val="581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62584" y="523966"/>
            <a:ext cx="5004487" cy="4305729"/>
          </a:xfrm>
        </p:spPr>
        <p:txBody>
          <a:bodyPr>
            <a:normAutofit/>
          </a:bodyPr>
          <a:lstStyle>
            <a:lvl1pPr algn="ctr">
              <a:defRPr sz="2400" b="0" baseline="0">
                <a:solidFill>
                  <a:srgbClr val="5818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222250" y="271463"/>
            <a:ext cx="5449888" cy="480695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2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5515898"/>
            <a:ext cx="12860593" cy="1209368"/>
            <a:chOff x="0" y="5515898"/>
            <a:chExt cx="12860593" cy="1209368"/>
          </a:xfrm>
        </p:grpSpPr>
        <p:sp>
          <p:nvSpPr>
            <p:cNvPr id="9" name="Pentagon 8"/>
            <p:cNvSpPr/>
            <p:nvPr userDrawn="1"/>
          </p:nvSpPr>
          <p:spPr>
            <a:xfrm>
              <a:off x="0" y="5515898"/>
              <a:ext cx="7543799" cy="1209368"/>
            </a:xfrm>
            <a:prstGeom prst="homePlate">
              <a:avLst/>
            </a:prstGeom>
            <a:solidFill>
              <a:srgbClr val="581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hevron 9"/>
            <p:cNvSpPr/>
            <p:nvPr userDrawn="1"/>
          </p:nvSpPr>
          <p:spPr>
            <a:xfrm>
              <a:off x="7108722" y="5515899"/>
              <a:ext cx="5751871" cy="1209367"/>
            </a:xfrm>
            <a:prstGeom prst="chevron">
              <a:avLst/>
            </a:prstGeom>
            <a:solidFill>
              <a:srgbClr val="581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2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5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7385" y="5574890"/>
              <a:ext cx="3721591" cy="1047749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 userDrawn="1"/>
          </p:nvSpPr>
          <p:spPr>
            <a:xfrm>
              <a:off x="61785" y="5828424"/>
              <a:ext cx="69444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NEW STUDENT</a:t>
              </a:r>
              <a:r>
                <a:rPr lang="en-US" sz="3600" baseline="0" dirty="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ORIENTATION</a:t>
              </a:r>
              <a:endParaRPr lang="en-US" sz="3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Rectangle 12"/>
          <p:cNvSpPr/>
          <p:nvPr userDrawn="1"/>
        </p:nvSpPr>
        <p:spPr>
          <a:xfrm>
            <a:off x="6292645" y="5970"/>
            <a:ext cx="5899355" cy="5353665"/>
          </a:xfrm>
          <a:prstGeom prst="rect">
            <a:avLst/>
          </a:prstGeom>
          <a:solidFill>
            <a:srgbClr val="581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7433" y="398698"/>
            <a:ext cx="5483810" cy="4866689"/>
          </a:xfrm>
        </p:spPr>
        <p:txBody>
          <a:bodyPr>
            <a:normAutofit/>
          </a:bodyPr>
          <a:lstStyle>
            <a:lvl1pPr algn="ctr">
              <a:defRPr sz="2400" b="0" baseline="0">
                <a:solidFill>
                  <a:srgbClr val="5818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6517378" y="279327"/>
            <a:ext cx="5449888" cy="480695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223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6292645" y="5970"/>
            <a:ext cx="5899355" cy="5353665"/>
          </a:xfrm>
          <a:prstGeom prst="rect">
            <a:avLst/>
          </a:prstGeom>
          <a:solidFill>
            <a:srgbClr val="581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35577" y="488693"/>
            <a:ext cx="5276337" cy="4305729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804" y="488693"/>
            <a:ext cx="5691755" cy="487094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5515898"/>
            <a:ext cx="12860593" cy="1209368"/>
            <a:chOff x="0" y="5515898"/>
            <a:chExt cx="12860593" cy="1209368"/>
          </a:xfrm>
        </p:grpSpPr>
        <p:sp>
          <p:nvSpPr>
            <p:cNvPr id="11" name="Pentagon 10"/>
            <p:cNvSpPr/>
            <p:nvPr userDrawn="1"/>
          </p:nvSpPr>
          <p:spPr>
            <a:xfrm>
              <a:off x="0" y="5515898"/>
              <a:ext cx="7543799" cy="1209368"/>
            </a:xfrm>
            <a:prstGeom prst="homePlate">
              <a:avLst/>
            </a:prstGeom>
            <a:solidFill>
              <a:srgbClr val="581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Chevron 11"/>
            <p:cNvSpPr/>
            <p:nvPr userDrawn="1"/>
          </p:nvSpPr>
          <p:spPr>
            <a:xfrm>
              <a:off x="7108722" y="5515899"/>
              <a:ext cx="5751871" cy="1209367"/>
            </a:xfrm>
            <a:prstGeom prst="chevron">
              <a:avLst/>
            </a:prstGeom>
            <a:solidFill>
              <a:srgbClr val="581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2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5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7385" y="5574890"/>
              <a:ext cx="3721591" cy="1047749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 userDrawn="1"/>
          </p:nvSpPr>
          <p:spPr>
            <a:xfrm>
              <a:off x="61785" y="5828424"/>
              <a:ext cx="69444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NEW STUDENT</a:t>
              </a:r>
              <a:r>
                <a:rPr lang="en-US" sz="3600" baseline="0" dirty="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ORIENTATION</a:t>
              </a:r>
              <a:endParaRPr lang="en-US" sz="3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5381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5515898"/>
            <a:ext cx="12860593" cy="1209368"/>
            <a:chOff x="0" y="5515898"/>
            <a:chExt cx="12860593" cy="1209368"/>
          </a:xfrm>
        </p:grpSpPr>
        <p:sp>
          <p:nvSpPr>
            <p:cNvPr id="8" name="Pentagon 7"/>
            <p:cNvSpPr/>
            <p:nvPr userDrawn="1"/>
          </p:nvSpPr>
          <p:spPr>
            <a:xfrm>
              <a:off x="0" y="5515898"/>
              <a:ext cx="7543799" cy="1209368"/>
            </a:xfrm>
            <a:prstGeom prst="homePlate">
              <a:avLst/>
            </a:prstGeom>
            <a:solidFill>
              <a:srgbClr val="581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Chevron 8"/>
            <p:cNvSpPr/>
            <p:nvPr userDrawn="1"/>
          </p:nvSpPr>
          <p:spPr>
            <a:xfrm>
              <a:off x="7108722" y="5515899"/>
              <a:ext cx="5751871" cy="1209367"/>
            </a:xfrm>
            <a:prstGeom prst="chevron">
              <a:avLst/>
            </a:prstGeom>
            <a:solidFill>
              <a:srgbClr val="581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2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5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7385" y="5574890"/>
              <a:ext cx="3721591" cy="1047749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 userDrawn="1"/>
          </p:nvSpPr>
          <p:spPr>
            <a:xfrm>
              <a:off x="61785" y="5828424"/>
              <a:ext cx="69444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NEW STUDENT</a:t>
              </a:r>
              <a:r>
                <a:rPr lang="en-US" sz="3600" baseline="0" dirty="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ORIENTATION</a:t>
              </a:r>
              <a:endParaRPr lang="en-US" sz="3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968" y="365125"/>
            <a:ext cx="10315832" cy="1325563"/>
          </a:xfrm>
        </p:spPr>
        <p:txBody>
          <a:bodyPr>
            <a:normAutofit/>
          </a:bodyPr>
          <a:lstStyle>
            <a:lvl1pPr algn="ctr">
              <a:defRPr sz="5400" b="1">
                <a:solidFill>
                  <a:srgbClr val="5818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1037968" y="1825625"/>
            <a:ext cx="10315832" cy="3587646"/>
          </a:xfrm>
        </p:spPr>
        <p:txBody>
          <a:bodyPr vert="horz"/>
          <a:lstStyle>
            <a:lvl1pPr>
              <a:defRPr>
                <a:solidFill>
                  <a:srgbClr val="581818"/>
                </a:solidFill>
              </a:defRPr>
            </a:lvl1pPr>
            <a:lvl2pPr>
              <a:defRPr>
                <a:solidFill>
                  <a:srgbClr val="581818"/>
                </a:solidFill>
              </a:defRPr>
            </a:lvl2pPr>
            <a:lvl3pPr>
              <a:defRPr>
                <a:solidFill>
                  <a:srgbClr val="581818"/>
                </a:solidFill>
              </a:defRPr>
            </a:lvl3pPr>
            <a:lvl4pPr>
              <a:defRPr>
                <a:solidFill>
                  <a:srgbClr val="581818"/>
                </a:solidFill>
              </a:defRPr>
            </a:lvl4pPr>
            <a:lvl5pPr>
              <a:defRPr>
                <a:solidFill>
                  <a:srgbClr val="581818"/>
                </a:solidFill>
              </a:defRPr>
            </a:lvl5pPr>
          </a:lstStyle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02043" cy="5413271"/>
          </a:xfrm>
          <a:prstGeom prst="rect">
            <a:avLst/>
          </a:prstGeom>
          <a:solidFill>
            <a:srgbClr val="5818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1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0" y="5515898"/>
            <a:ext cx="12860593" cy="1209368"/>
            <a:chOff x="0" y="5515898"/>
            <a:chExt cx="12860593" cy="1209368"/>
          </a:xfrm>
        </p:grpSpPr>
        <p:sp>
          <p:nvSpPr>
            <p:cNvPr id="6" name="Pentagon 5"/>
            <p:cNvSpPr/>
            <p:nvPr userDrawn="1"/>
          </p:nvSpPr>
          <p:spPr>
            <a:xfrm>
              <a:off x="0" y="5515898"/>
              <a:ext cx="7543799" cy="1209368"/>
            </a:xfrm>
            <a:prstGeom prst="homePlate">
              <a:avLst/>
            </a:prstGeom>
            <a:solidFill>
              <a:srgbClr val="581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hevron 6"/>
            <p:cNvSpPr/>
            <p:nvPr userDrawn="1"/>
          </p:nvSpPr>
          <p:spPr>
            <a:xfrm>
              <a:off x="7108722" y="5515899"/>
              <a:ext cx="5751871" cy="1209367"/>
            </a:xfrm>
            <a:prstGeom prst="chevron">
              <a:avLst/>
            </a:prstGeom>
            <a:solidFill>
              <a:srgbClr val="581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2" cstate="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5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7385" y="5574890"/>
              <a:ext cx="3721591" cy="1047749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 userDrawn="1"/>
          </p:nvSpPr>
          <p:spPr>
            <a:xfrm>
              <a:off x="61785" y="5828424"/>
              <a:ext cx="69444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NEW STUDENT</a:t>
              </a:r>
              <a:r>
                <a:rPr lang="en-US" sz="3600" baseline="0" dirty="0" smtClean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ORIENTATION</a:t>
              </a:r>
              <a:endParaRPr lang="en-US" sz="3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050324" y="506413"/>
            <a:ext cx="10589226" cy="478155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02043" cy="5413271"/>
          </a:xfrm>
          <a:prstGeom prst="rect">
            <a:avLst/>
          </a:prstGeom>
          <a:solidFill>
            <a:srgbClr val="5818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170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59D4B-8301-40C6-B92C-52DD9BD09FFF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EFB88-2796-4045-8E1C-BF43A566F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2" r:id="rId4"/>
    <p:sldLayoutId id="2147483661" r:id="rId5"/>
    <p:sldLayoutId id="2147483662" r:id="rId6"/>
    <p:sldLayoutId id="2147483653" r:id="rId7"/>
    <p:sldLayoutId id="2147483658" r:id="rId8"/>
    <p:sldLayoutId id="2147483655" r:id="rId9"/>
    <p:sldLayoutId id="2147483663" r:id="rId10"/>
    <p:sldLayoutId id="214748366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tamu.edu/administration/business-office.aspx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bo@wtamu.edu" TargetMode="Externa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sponsorbill@wtamu.edu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Business Office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22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1"/>
          <p:cNvSpPr>
            <a:spLocks noGrp="1"/>
          </p:cNvSpPr>
          <p:nvPr>
            <p:ph type="body" orient="vert" idx="1"/>
          </p:nvPr>
        </p:nvSpPr>
        <p:spPr>
          <a:xfrm>
            <a:off x="1246934" y="243016"/>
            <a:ext cx="10340546" cy="50178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Authorized Users </a:t>
            </a:r>
            <a:endParaRPr lang="en-US" sz="1000" dirty="0" smtClean="0"/>
          </a:p>
          <a:p>
            <a:pPr marL="0" indent="0" algn="ctr">
              <a:buNone/>
            </a:pPr>
            <a:endParaRPr lang="en-US" sz="3600" b="1" dirty="0" smtClean="0"/>
          </a:p>
          <a:p>
            <a:r>
              <a:rPr lang="en-US" sz="3600" b="1" dirty="0" smtClean="0"/>
              <a:t>Pay on your student’s behalf </a:t>
            </a:r>
          </a:p>
          <a:p>
            <a:r>
              <a:rPr lang="en-US" sz="3600" b="1" dirty="0" smtClean="0"/>
              <a:t>Set up your student’s payment plan </a:t>
            </a:r>
          </a:p>
          <a:p>
            <a:r>
              <a:rPr lang="en-US" sz="3600" b="1" dirty="0" smtClean="0"/>
              <a:t>Receive notifications when installments are due </a:t>
            </a:r>
          </a:p>
          <a:p>
            <a:r>
              <a:rPr lang="en-US" sz="3600" b="1" dirty="0" smtClean="0"/>
              <a:t>Save payment methods for future use</a:t>
            </a:r>
          </a:p>
          <a:p>
            <a:r>
              <a:rPr lang="en-US" sz="3600" b="1" dirty="0" smtClean="0"/>
              <a:t>Schedule payments </a:t>
            </a:r>
          </a:p>
          <a:p>
            <a:r>
              <a:rPr lang="en-US" sz="3600" b="1" dirty="0" smtClean="0"/>
              <a:t>Sign up to receive text messages </a:t>
            </a:r>
          </a:p>
          <a:p>
            <a:pPr marL="0" indent="0">
              <a:buNone/>
            </a:pPr>
            <a:endParaRPr 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418082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1661" r="1661"/>
          <a:stretch>
            <a:fillRect/>
          </a:stretch>
        </p:blipFill>
        <p:spPr>
          <a:xfrm>
            <a:off x="1050324" y="506413"/>
            <a:ext cx="10735276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89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Deposit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20804" y="488693"/>
            <a:ext cx="5691755" cy="4305729"/>
          </a:xfrm>
        </p:spPr>
        <p:txBody>
          <a:bodyPr/>
          <a:lstStyle/>
          <a:p>
            <a:r>
              <a:rPr lang="en-US" dirty="0" smtClean="0"/>
              <a:t>Students can sign up to receive any refunds via direct deposit through Buff Advisor 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301" y="1672046"/>
            <a:ext cx="3838575" cy="3715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93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Information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To get additional information regarding Cost of Attendance, Payment Methods and Deadlines, Frequently Asked questions and Refund policies see </a:t>
            </a:r>
            <a:r>
              <a:rPr lang="en-US" dirty="0"/>
              <a:t>our web page at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www.wtamu.edu/administration/business-office.aspx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55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rgbClr val="5818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Us</a:t>
            </a:r>
            <a:r>
              <a:rPr lang="en-US" sz="3600" b="1" dirty="0" smtClean="0">
                <a:solidFill>
                  <a:srgbClr val="5818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0" lv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en-US" sz="3600" b="1" dirty="0" smtClean="0">
                <a:solidFill>
                  <a:srgbClr val="5818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</a:t>
            </a:r>
            <a:r>
              <a:rPr lang="en-US" sz="3600" b="1" dirty="0" smtClean="0">
                <a:solidFill>
                  <a:srgbClr val="5818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</a:t>
            </a:r>
            <a:endParaRPr lang="en-US" sz="3600" b="1" dirty="0">
              <a:solidFill>
                <a:srgbClr val="58181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5818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Phone: </a:t>
            </a:r>
            <a:r>
              <a:rPr lang="en-US" sz="2000" dirty="0" smtClean="0">
                <a:solidFill>
                  <a:srgbClr val="5818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806.651.2080</a:t>
            </a:r>
            <a:endParaRPr lang="en-US" sz="2000" dirty="0">
              <a:solidFill>
                <a:srgbClr val="58181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5818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US" sz="2000" dirty="0" smtClean="0">
                <a:solidFill>
                  <a:srgbClr val="581818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bo@wtamu.edu</a:t>
            </a:r>
            <a:endParaRPr lang="en-US" sz="2000" dirty="0" smtClean="0">
              <a:solidFill>
                <a:srgbClr val="58181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5818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 Main 104</a:t>
            </a:r>
            <a:endParaRPr lang="en-US" sz="2000" dirty="0">
              <a:solidFill>
                <a:srgbClr val="58181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5818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Facebook</a:t>
            </a:r>
            <a:r>
              <a:rPr lang="en-US" sz="2000" dirty="0">
                <a:solidFill>
                  <a:srgbClr val="5818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smtClean="0">
                <a:solidFill>
                  <a:srgbClr val="5818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West Texas A&amp;M University Business Office</a:t>
            </a:r>
          </a:p>
          <a:p>
            <a:pPr marL="0" lv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5818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Twitter</a:t>
            </a:r>
            <a:r>
              <a:rPr lang="en-US" sz="2000" dirty="0">
                <a:solidFill>
                  <a:srgbClr val="5818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smtClean="0">
                <a:solidFill>
                  <a:srgbClr val="5818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WT Business Office @</a:t>
            </a:r>
            <a:r>
              <a:rPr lang="en-US" sz="2000" dirty="0" err="1" smtClean="0">
                <a:solidFill>
                  <a:srgbClr val="58181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WTBusinessOffic</a:t>
            </a:r>
            <a:endParaRPr lang="en-US" sz="2000" dirty="0">
              <a:solidFill>
                <a:srgbClr val="58181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8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Where can I find my bill?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97600" y="132080"/>
            <a:ext cx="588264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All student statements are electronic and should be obtained as follows: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To view bill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Login to My Buff Portal</a:t>
            </a:r>
          </a:p>
          <a:p>
            <a:pPr marL="514350" indent="-514350">
              <a:buAutoNum type="arabicPeriod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Click on Buff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Advisor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Click Financial Information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Student Finance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Account Activity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Check accounts regularly and often throughout the semester even when bill is paid.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7008" y="2527677"/>
            <a:ext cx="447675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900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581818"/>
                </a:solidFill>
              </a:rPr>
              <a:t>AUGUST </a:t>
            </a:r>
            <a:r>
              <a:rPr lang="en-US" b="1" dirty="0" smtClean="0">
                <a:solidFill>
                  <a:srgbClr val="581818"/>
                </a:solidFill>
              </a:rPr>
              <a:t>17</a:t>
            </a:r>
            <a:r>
              <a:rPr lang="en-US" b="1" dirty="0" smtClean="0">
                <a:solidFill>
                  <a:srgbClr val="581818"/>
                </a:solidFill>
              </a:rPr>
              <a:t>, 2021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Payment Deadline Requirement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0990" y="1816348"/>
            <a:ext cx="10740579" cy="35876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1. Account set up on a payment plan and 25</a:t>
            </a:r>
            <a:r>
              <a:rPr lang="en-US" dirty="0" smtClean="0"/>
              <a:t>%+ </a:t>
            </a:r>
            <a:r>
              <a:rPr lang="en-US" dirty="0" smtClean="0"/>
              <a:t>of </a:t>
            </a:r>
            <a:r>
              <a:rPr lang="en-US" dirty="0"/>
              <a:t>total charges </a:t>
            </a:r>
            <a:r>
              <a:rPr lang="en-US" dirty="0" smtClean="0"/>
              <a:t>paid.</a:t>
            </a:r>
          </a:p>
          <a:p>
            <a:pPr marL="0" indent="0">
              <a:buNone/>
            </a:pPr>
            <a:r>
              <a:rPr lang="en-US" dirty="0" smtClean="0"/>
              <a:t>2. Account paid in full.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Accounts </a:t>
            </a:r>
            <a:r>
              <a:rPr lang="en-US" dirty="0"/>
              <a:t>that </a:t>
            </a:r>
            <a:r>
              <a:rPr lang="en-US" dirty="0" smtClean="0"/>
              <a:t>are 25%+ </a:t>
            </a:r>
            <a:r>
              <a:rPr lang="en-US" dirty="0"/>
              <a:t>partially paid </a:t>
            </a:r>
            <a:r>
              <a:rPr lang="en-US" dirty="0" smtClean="0"/>
              <a:t>and not set up on a payment </a:t>
            </a:r>
            <a:r>
              <a:rPr lang="en-US" dirty="0"/>
              <a:t>plan </a:t>
            </a:r>
            <a:r>
              <a:rPr lang="en-US" dirty="0" smtClean="0"/>
              <a:t>will </a:t>
            </a:r>
            <a:r>
              <a:rPr lang="en-US" dirty="0"/>
              <a:t>receive an account hold until the payment plan is submitted.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Students who do not meet this payment requirement will have their schedule deleted for failure to be in compliance for the payment deadline requirements.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27680" y="1564640"/>
            <a:ext cx="6807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There are only two options for this deadline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95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Deferred Payment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581818"/>
                </a:solidFill>
              </a:rPr>
              <a:t>September </a:t>
            </a:r>
            <a:r>
              <a:rPr lang="en-US" b="1" dirty="0" smtClean="0">
                <a:solidFill>
                  <a:srgbClr val="581818"/>
                </a:solidFill>
              </a:rPr>
              <a:t>23, 2021 </a:t>
            </a:r>
            <a:r>
              <a:rPr lang="en-US" dirty="0" smtClean="0"/>
              <a:t>– </a:t>
            </a:r>
            <a:br>
              <a:rPr lang="en-US" dirty="0" smtClean="0"/>
            </a:b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payment deadline, missed payments will be assessed a $20 late fee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rgbClr val="581818"/>
                </a:solidFill>
              </a:rPr>
              <a:t>October </a:t>
            </a:r>
            <a:r>
              <a:rPr lang="en-US" b="1" dirty="0" smtClean="0">
                <a:solidFill>
                  <a:srgbClr val="581818"/>
                </a:solidFill>
              </a:rPr>
              <a:t>14, 2021 </a:t>
            </a:r>
            <a:r>
              <a:rPr lang="en-US" dirty="0" smtClean="0"/>
              <a:t>– </a:t>
            </a:r>
            <a:br>
              <a:rPr lang="en-US" dirty="0" smtClean="0"/>
            </a:b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payment deadline, accounts not paid 75%+ will receive an account hold, missed payments will be assessed a $20 late fee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rgbClr val="581818"/>
                </a:solidFill>
              </a:rPr>
              <a:t>November </a:t>
            </a:r>
            <a:r>
              <a:rPr lang="en-US" b="1" dirty="0" smtClean="0">
                <a:solidFill>
                  <a:srgbClr val="581818"/>
                </a:solidFill>
              </a:rPr>
              <a:t>03, 2021 </a:t>
            </a:r>
            <a:r>
              <a:rPr lang="en-US" dirty="0" smtClean="0"/>
              <a:t>– </a:t>
            </a:r>
            <a:br>
              <a:rPr lang="en-US" dirty="0" smtClean="0"/>
            </a:br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and final payment deadline, accounts not paid in full will receive an account hold, missed payments will be assessed a $20 late fee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54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Payment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581818"/>
                </a:solidFill>
              </a:rPr>
              <a:t>Payment by web- </a:t>
            </a:r>
            <a:endParaRPr lang="en-US" b="1" dirty="0" smtClean="0">
              <a:solidFill>
                <a:srgbClr val="581818"/>
              </a:solidFill>
            </a:endParaRPr>
          </a:p>
          <a:p>
            <a:pPr lvl="1"/>
            <a:r>
              <a:rPr lang="en-US" dirty="0" smtClean="0"/>
              <a:t>You can pay by checking or savings account with no additional fee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credit or debit </a:t>
            </a:r>
            <a:r>
              <a:rPr lang="en-US" dirty="0" smtClean="0"/>
              <a:t>card will include a 2.85% card processing fee</a:t>
            </a:r>
          </a:p>
          <a:p>
            <a:r>
              <a:rPr lang="en-US" b="1" dirty="0" smtClean="0">
                <a:solidFill>
                  <a:srgbClr val="581818"/>
                </a:solidFill>
              </a:rPr>
              <a:t>Payment </a:t>
            </a:r>
            <a:r>
              <a:rPr lang="en-US" b="1" dirty="0" smtClean="0">
                <a:solidFill>
                  <a:srgbClr val="581818"/>
                </a:solidFill>
              </a:rPr>
              <a:t>by mail </a:t>
            </a:r>
            <a:r>
              <a:rPr lang="en-US" dirty="0" smtClean="0"/>
              <a:t>– Check, Money order or Trust Fund Check: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200" dirty="0" smtClean="0"/>
              <a:t>Accounting &amp; Business Office 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West Texas A&amp;M University 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WT Box 60999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Canyon TX 79016</a:t>
            </a:r>
          </a:p>
          <a:p>
            <a:pPr marL="0" indent="0">
              <a:buNone/>
            </a:pPr>
            <a:r>
              <a:rPr lang="en-US" sz="2200" dirty="0" smtClean="0"/>
              <a:t>Must include driver’s license and phone number, </a:t>
            </a:r>
            <a:r>
              <a:rPr lang="en-US" sz="2200" dirty="0" smtClean="0"/>
              <a:t>student </a:t>
            </a:r>
            <a:r>
              <a:rPr lang="en-US" sz="2200" dirty="0" smtClean="0"/>
              <a:t>ID, name and specific purpose of </a:t>
            </a:r>
            <a:r>
              <a:rPr lang="en-US" sz="2200" dirty="0" smtClean="0"/>
              <a:t>payment and must be received in our office prior to the payment deadline.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55166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Sponsored Billing Payments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Submit letter of credit, authorization, or promissory note:</a:t>
            </a:r>
          </a:p>
          <a:p>
            <a:pPr marL="457200" indent="-457200">
              <a:buAutoNum type="arabicPeriod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 person 8am-5pm Monday-Friday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By email- using Buff email, </a:t>
            </a:r>
            <a:r>
              <a:rPr lang="en-US" dirty="0" smtClean="0">
                <a:hlinkClick r:id="rId2"/>
              </a:rPr>
              <a:t>sponsorbill@wtamu.edu</a:t>
            </a:r>
            <a:r>
              <a:rPr lang="en-US" dirty="0" smtClean="0"/>
              <a:t>. 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sz="2200" smtClean="0">
                <a:latin typeface="Arial" panose="020B0604020202020204" pitchFamily="34" charset="0"/>
                <a:cs typeface="Arial" panose="020B0604020202020204" pitchFamily="34" charset="0"/>
              </a:rPr>
              <a:t>must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include Buff ID and full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marL="0" indent="0"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be sure to contact our Sponsored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illing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oordinator before every semester in which you would like to use sponsored billing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Sponsorships include:</a:t>
            </a:r>
            <a:b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*Federal Agencies</a:t>
            </a:r>
          </a:p>
          <a:p>
            <a:pPr marL="0" indent="0"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*State Agencies</a:t>
            </a:r>
          </a:p>
          <a:p>
            <a:pPr marL="0" indent="0"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*Company tuition assistance programs</a:t>
            </a:r>
          </a:p>
          <a:p>
            <a:pPr marL="0" indent="0"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*Some State Pre-Paid tuition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programs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65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Term Emergency Tuition and Fee Loans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Last resort when actual payment is delayed:</a:t>
            </a:r>
          </a:p>
          <a:p>
            <a:r>
              <a:rPr lang="en-US" dirty="0" smtClean="0"/>
              <a:t>Application on Buff Advisor </a:t>
            </a:r>
          </a:p>
          <a:p>
            <a:r>
              <a:rPr lang="en-US" dirty="0" smtClean="0"/>
              <a:t>Available 10 to 12 days prior to the 1</a:t>
            </a:r>
            <a:r>
              <a:rPr lang="en-US" baseline="30000" dirty="0" smtClean="0"/>
              <a:t>st</a:t>
            </a:r>
            <a:r>
              <a:rPr lang="en-US" dirty="0" smtClean="0"/>
              <a:t> payment deadline </a:t>
            </a:r>
          </a:p>
          <a:p>
            <a:r>
              <a:rPr lang="en-US" dirty="0" smtClean="0"/>
              <a:t>90 day loans for Fall and </a:t>
            </a:r>
            <a:r>
              <a:rPr lang="en-US" dirty="0" smtClean="0"/>
              <a:t>Spring</a:t>
            </a:r>
          </a:p>
          <a:p>
            <a:r>
              <a:rPr lang="en-US" dirty="0" smtClean="0"/>
              <a:t>45 day loans for Summer and Intersession</a:t>
            </a:r>
            <a:endParaRPr lang="en-US" dirty="0" smtClean="0"/>
          </a:p>
          <a:p>
            <a:r>
              <a:rPr lang="en-US" dirty="0" smtClean="0"/>
              <a:t>Maximum of $2,500.00* </a:t>
            </a:r>
          </a:p>
          <a:p>
            <a:r>
              <a:rPr lang="en-US" dirty="0" smtClean="0"/>
              <a:t>Interest begins accruing when the loan is applied to the student’s university balance as a payment at the rate of 5% annually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37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 Vouchers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Available to all students with a federal aid and/or scholarship credit balance the Monday, Tuesday or Wednesday of the week before classes begin: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Applied to the student’s Buffalo Gold Card, student must bring card</a:t>
            </a:r>
            <a:endParaRPr lang="en-US" dirty="0"/>
          </a:p>
          <a:p>
            <a:r>
              <a:rPr lang="en-US" dirty="0" smtClean="0"/>
              <a:t>Available the Monday, Tuesday &amp; Wednesday the week before classes begin</a:t>
            </a:r>
          </a:p>
          <a:p>
            <a:r>
              <a:rPr lang="en-US" dirty="0" smtClean="0"/>
              <a:t>Maximum </a:t>
            </a:r>
            <a:r>
              <a:rPr lang="en-US" dirty="0"/>
              <a:t>of </a:t>
            </a:r>
            <a:r>
              <a:rPr lang="en-US" dirty="0" smtClean="0"/>
              <a:t>$600.00</a:t>
            </a:r>
            <a:endParaRPr lang="en-US" dirty="0"/>
          </a:p>
          <a:p>
            <a:r>
              <a:rPr lang="en-US" dirty="0" smtClean="0"/>
              <a:t>Form on Business Office Forms webpage, or at cashier window 9am-4pm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333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Term Emergency Book Loans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Last resort when other options are not available:</a:t>
            </a:r>
          </a:p>
          <a:p>
            <a:r>
              <a:rPr lang="en-US" dirty="0" smtClean="0"/>
              <a:t>Application on Buff </a:t>
            </a:r>
            <a:r>
              <a:rPr lang="en-US" dirty="0"/>
              <a:t>Advisor </a:t>
            </a:r>
            <a:endParaRPr lang="en-US" dirty="0" smtClean="0"/>
          </a:p>
          <a:p>
            <a:r>
              <a:rPr lang="en-US" dirty="0" smtClean="0"/>
              <a:t>Applied to the student’s Buffalo Gold Card </a:t>
            </a:r>
            <a:endParaRPr lang="en-US" dirty="0"/>
          </a:p>
          <a:p>
            <a:r>
              <a:rPr lang="en-US" dirty="0" smtClean="0"/>
              <a:t>Available the Monday of the week before classes begin</a:t>
            </a:r>
          </a:p>
          <a:p>
            <a:r>
              <a:rPr lang="en-US" dirty="0" smtClean="0"/>
              <a:t>90 </a:t>
            </a:r>
            <a:r>
              <a:rPr lang="en-US" dirty="0"/>
              <a:t>day loans for Fall and </a:t>
            </a:r>
            <a:r>
              <a:rPr lang="en-US" dirty="0" smtClean="0"/>
              <a:t>Spring</a:t>
            </a:r>
          </a:p>
          <a:p>
            <a:r>
              <a:rPr lang="en-US" dirty="0" smtClean="0"/>
              <a:t>45 day loans for Summer and Intersession</a:t>
            </a:r>
            <a:endParaRPr lang="en-US" dirty="0"/>
          </a:p>
          <a:p>
            <a:r>
              <a:rPr lang="en-US" dirty="0"/>
              <a:t>Maximum of </a:t>
            </a:r>
            <a:r>
              <a:rPr lang="en-US" dirty="0" smtClean="0"/>
              <a:t>$600.00</a:t>
            </a:r>
            <a:endParaRPr lang="en-US" dirty="0"/>
          </a:p>
          <a:p>
            <a:r>
              <a:rPr lang="en-US" dirty="0"/>
              <a:t>Interest begins accruing when the loan is applied to the student’s </a:t>
            </a:r>
            <a:r>
              <a:rPr lang="en-US" dirty="0" smtClean="0"/>
              <a:t>Buffalo Gold card </a:t>
            </a:r>
            <a:r>
              <a:rPr lang="en-US" dirty="0"/>
              <a:t>at the rate of </a:t>
            </a:r>
            <a:r>
              <a:rPr lang="en-US" dirty="0" smtClean="0"/>
              <a:t>12% annually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252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3535</TotalTime>
  <Words>729</Words>
  <Application>Microsoft Office PowerPoint</Application>
  <PresentationFormat>Widescreen</PresentationFormat>
  <Paragraphs>92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Business Office</vt:lpstr>
      <vt:lpstr>Where can I find my bill?</vt:lpstr>
      <vt:lpstr>AUGUST 17, 2021 1st Payment Deadline Requirement </vt:lpstr>
      <vt:lpstr>Deferred Payment Plan</vt:lpstr>
      <vt:lpstr>Payment Methods</vt:lpstr>
      <vt:lpstr>Sponsored Billing Payments</vt:lpstr>
      <vt:lpstr>Short Term Emergency Tuition and Fee Loans </vt:lpstr>
      <vt:lpstr>Book Vouchers</vt:lpstr>
      <vt:lpstr>Short Term Emergency Book Loans </vt:lpstr>
      <vt:lpstr>PowerPoint Presentation</vt:lpstr>
      <vt:lpstr>PowerPoint Presentation</vt:lpstr>
      <vt:lpstr>Direct Deposit</vt:lpstr>
      <vt:lpstr>Additional Information </vt:lpstr>
      <vt:lpstr>PowerPoint Presentation</vt:lpstr>
    </vt:vector>
  </TitlesOfParts>
  <Company>West Texas A&amp;M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Lawson, Amanda</dc:creator>
  <cp:lastModifiedBy>Harvell, Julie</cp:lastModifiedBy>
  <cp:revision>39</cp:revision>
  <cp:lastPrinted>2021-04-01T20:58:01Z</cp:lastPrinted>
  <dcterms:created xsi:type="dcterms:W3CDTF">2018-04-12T15:17:19Z</dcterms:created>
  <dcterms:modified xsi:type="dcterms:W3CDTF">2021-04-01T21:45:58Z</dcterms:modified>
</cp:coreProperties>
</file>